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20"/>
  </p:notesMasterIdLst>
  <p:sldIdLst>
    <p:sldId id="256" r:id="rId2"/>
    <p:sldId id="277" r:id="rId3"/>
    <p:sldId id="269" r:id="rId4"/>
    <p:sldId id="270" r:id="rId5"/>
    <p:sldId id="275" r:id="rId6"/>
    <p:sldId id="272" r:id="rId7"/>
    <p:sldId id="261" r:id="rId8"/>
    <p:sldId id="279" r:id="rId9"/>
    <p:sldId id="289" r:id="rId10"/>
    <p:sldId id="280" r:id="rId11"/>
    <p:sldId id="281" r:id="rId12"/>
    <p:sldId id="288" r:id="rId13"/>
    <p:sldId id="283" r:id="rId14"/>
    <p:sldId id="284" r:id="rId15"/>
    <p:sldId id="285" r:id="rId16"/>
    <p:sldId id="286" r:id="rId17"/>
    <p:sldId id="287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F2FA85-4EC4-0E4B-9D81-09004BB75887}">
          <p14:sldIdLst>
            <p14:sldId id="256"/>
            <p14:sldId id="277"/>
            <p14:sldId id="269"/>
            <p14:sldId id="270"/>
            <p14:sldId id="275"/>
            <p14:sldId id="272"/>
            <p14:sldId id="261"/>
            <p14:sldId id="279"/>
            <p14:sldId id="289"/>
            <p14:sldId id="280"/>
            <p14:sldId id="281"/>
            <p14:sldId id="288"/>
            <p14:sldId id="283"/>
            <p14:sldId id="284"/>
            <p14:sldId id="285"/>
            <p14:sldId id="286"/>
            <p14:sldId id="28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81022"/>
  </p:normalViewPr>
  <p:slideViewPr>
    <p:cSldViewPr snapToGrid="0">
      <p:cViewPr>
        <p:scale>
          <a:sx n="76" d="100"/>
          <a:sy n="76" d="100"/>
        </p:scale>
        <p:origin x="206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BF66A-49C5-3B4A-A45C-538D2DA358CF}" type="datetimeFigureOut">
              <a:rPr lang="en-US" smtClean="0"/>
              <a:t>4/29/25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32645-60B0-EB4C-95C2-50D38414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6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32645-60B0-EB4C-95C2-50D38414B2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16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32645-60B0-EB4C-95C2-50D38414B2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1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32645-60B0-EB4C-95C2-50D38414B2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79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32645-60B0-EB4C-95C2-50D38414B2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02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32645-60B0-EB4C-95C2-50D38414B2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50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32645-60B0-EB4C-95C2-50D38414B2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61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32645-60B0-EB4C-95C2-50D38414B2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20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32645-60B0-EB4C-95C2-50D38414B2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43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32645-60B0-EB4C-95C2-50D38414B2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61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32645-60B0-EB4C-95C2-50D38414B2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50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32645-60B0-EB4C-95C2-50D38414B2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85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32645-60B0-EB4C-95C2-50D38414B2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2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32645-60B0-EB4C-95C2-50D38414B2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62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32645-60B0-EB4C-95C2-50D38414B2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06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32645-60B0-EB4C-95C2-50D38414B2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77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BD190-ED23-2448-9D2B-171E1F1C55B3}" type="datetime1">
              <a:rPr lang="en-US" smtClean="0"/>
              <a:t>4/29/25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4BAC3-9FE8-3E45-AFBA-3492B98B1EB8}" type="datetime1">
              <a:rPr lang="en-US" smtClean="0"/>
              <a:t>4/29/25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D233F-6E06-B249-9B5A-631965C24602}" type="datetime1">
              <a:rPr lang="en-US" smtClean="0"/>
              <a:t>4/29/25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4FA3C-49A0-5648-97B7-88B190D75052}" type="datetime1">
              <a:rPr lang="en-US" smtClean="0"/>
              <a:t>4/29/25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AA12D-3E7C-E943-AF93-0F1B8DA29EBD}" type="datetime1">
              <a:rPr lang="en-US" smtClean="0"/>
              <a:t>4/29/25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E929E-DEF3-8A47-93B5-1E43AF9B0218}" type="datetime1">
              <a:rPr lang="en-US" smtClean="0"/>
              <a:t>4/29/25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C4777-297A-1841-9D50-3A202114AA3A}" type="datetime1">
              <a:rPr lang="en-US" smtClean="0"/>
              <a:t>4/29/25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86856-E464-DA48-801A-3EB38828AB7D}" type="datetime1">
              <a:rPr lang="en-US" smtClean="0"/>
              <a:t>4/29/25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FC5F9-61F8-2E40-861A-BE4EEFFA5138}" type="datetime1">
              <a:rPr lang="en-US" smtClean="0"/>
              <a:t>4/29/25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289A-1BF3-EC45-8A4E-3BA8D9AA446D}" type="datetime1">
              <a:rPr lang="en-US" smtClean="0"/>
              <a:t>4/29/25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1928BBF-7404-424C-886B-1D1BCBA03F0F}" type="datetime1">
              <a:rPr lang="en-US" smtClean="0"/>
              <a:t>4/29/25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D855837-2297-D444-9884-0BBDF4E52A7E}" type="datetime1">
              <a:rPr lang="en-US" smtClean="0"/>
              <a:t>4/29/25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6C28B-D49D-1789-201B-C4CADB9F9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7372" y="1603066"/>
            <a:ext cx="9897255" cy="1645920"/>
          </a:xfrm>
        </p:spPr>
        <p:txBody>
          <a:bodyPr>
            <a:normAutofit/>
          </a:bodyPr>
          <a:lstStyle/>
          <a:p>
            <a:r>
              <a:rPr lang="en-US" dirty="0"/>
              <a:t>DSCI 6007-Final Project – Showcase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9FF3B9-D7F6-C27D-4F07-D63DC8450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7372" y="3429000"/>
            <a:ext cx="6801612" cy="123989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3200" dirty="0"/>
              <a:t>Optimizing Business Operations using a Scalable Data Engineering Pipeline</a:t>
            </a:r>
          </a:p>
          <a:p>
            <a:pPr algn="l"/>
            <a:r>
              <a:rPr lang="en-US" dirty="0"/>
              <a:t>04/29/2025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02058-92D4-9E0B-2CA9-7B3F5719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823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02AB3-B923-DADC-4FB6-1392D1445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5287EA-0B55-6104-1E87-7533C70B8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5A3638-F857-2A49-F54C-9ED81596D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30" y="274320"/>
            <a:ext cx="9855772" cy="5104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A31A6E-AA36-BEE3-21BA-C7C0EAD787AB}"/>
              </a:ext>
            </a:extLst>
          </p:cNvPr>
          <p:cNvSpPr txBox="1"/>
          <p:nvPr/>
        </p:nvSpPr>
        <p:spPr>
          <a:xfrm>
            <a:off x="4060556" y="5837975"/>
            <a:ext cx="407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Glue ETL Job Crawler Setup</a:t>
            </a:r>
          </a:p>
        </p:txBody>
      </p:sp>
    </p:spTree>
    <p:extLst>
      <p:ext uri="{BB962C8B-B14F-4D97-AF65-F5344CB8AC3E}">
        <p14:creationId xmlns:p14="http://schemas.microsoft.com/office/powerpoint/2010/main" val="1609801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05A319-3DEE-2124-44DE-4C139273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ED8122-1BC1-EA3F-F46A-385FE9C2E3E9}"/>
              </a:ext>
            </a:extLst>
          </p:cNvPr>
          <p:cNvSpPr txBox="1"/>
          <p:nvPr/>
        </p:nvSpPr>
        <p:spPr>
          <a:xfrm>
            <a:off x="4626602" y="5449428"/>
            <a:ext cx="232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Glue ETL Job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F1159B-8616-A267-5D88-E7296A7D5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635" y="903316"/>
            <a:ext cx="7478219" cy="429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2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B8D619-E4E8-A041-58F2-8150D0B18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12</a:t>
            </a:fld>
            <a:endParaRPr lang="en-US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A86849-AF00-8C0B-C179-4A09EC8BC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60" y="1821534"/>
            <a:ext cx="10272880" cy="2811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A7E5E2-2D62-3B0A-6F70-C79C34DED8CF}"/>
              </a:ext>
            </a:extLst>
          </p:cNvPr>
          <p:cNvSpPr txBox="1"/>
          <p:nvPr/>
        </p:nvSpPr>
        <p:spPr>
          <a:xfrm>
            <a:off x="4496294" y="5056219"/>
            <a:ext cx="232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ETL Job Successful</a:t>
            </a:r>
          </a:p>
        </p:txBody>
      </p:sp>
    </p:spTree>
    <p:extLst>
      <p:ext uri="{BB962C8B-B14F-4D97-AF65-F5344CB8AC3E}">
        <p14:creationId xmlns:p14="http://schemas.microsoft.com/office/powerpoint/2010/main" val="1928772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D58E36-510A-9998-EE11-E72D0B13D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4B28C5-D6B5-FBA3-C5CC-096A0311D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25" y="169067"/>
            <a:ext cx="9887177" cy="38082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867D13-9088-D772-5EA8-5D3A8B9D60B5}"/>
              </a:ext>
            </a:extLst>
          </p:cNvPr>
          <p:cNvSpPr txBox="1"/>
          <p:nvPr/>
        </p:nvSpPr>
        <p:spPr>
          <a:xfrm>
            <a:off x="4411867" y="4038623"/>
            <a:ext cx="374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Athena Query to create Table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4436CE-9E39-CCD4-2A58-96ABAA4F4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469293"/>
            <a:ext cx="7772400" cy="211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51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4A58BE-DBAA-B342-5612-C0504F023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9F5D36-8AA9-2478-820B-7800DE880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036" y="1948977"/>
            <a:ext cx="10307783" cy="1798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3F806D-815C-76FB-B1AE-7025CE53BA73}"/>
              </a:ext>
            </a:extLst>
          </p:cNvPr>
          <p:cNvSpPr txBox="1"/>
          <p:nvPr/>
        </p:nvSpPr>
        <p:spPr>
          <a:xfrm>
            <a:off x="4922858" y="4115923"/>
            <a:ext cx="2083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Processed Data</a:t>
            </a:r>
          </a:p>
        </p:txBody>
      </p:sp>
    </p:spTree>
    <p:extLst>
      <p:ext uri="{BB962C8B-B14F-4D97-AF65-F5344CB8AC3E}">
        <p14:creationId xmlns:p14="http://schemas.microsoft.com/office/powerpoint/2010/main" val="3851566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6B85C1-494D-A2C2-FFA8-21C62A718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15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940DF3-20DA-2CF7-C3F7-667A3673E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174" y="257079"/>
            <a:ext cx="3534765" cy="5278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A72858-0E5F-52C1-01FA-775A9A36380A}"/>
              </a:ext>
            </a:extLst>
          </p:cNvPr>
          <p:cNvSpPr txBox="1"/>
          <p:nvPr/>
        </p:nvSpPr>
        <p:spPr>
          <a:xfrm>
            <a:off x="4451156" y="584858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ODBC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775968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018C75-AF20-200E-D79D-4ED75DBD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16</a:t>
            </a:fld>
            <a:endParaRPr lang="en-US" dirty="0"/>
          </a:p>
        </p:txBody>
      </p:sp>
      <p:pic>
        <p:nvPicPr>
          <p:cNvPr id="4" name="Picture 3" descr="A screenshot of a computer dashboard&#10;&#10;AI-generated content may be incorrect.">
            <a:extLst>
              <a:ext uri="{FF2B5EF4-FFF2-40B4-BE49-F238E27FC236}">
                <a16:creationId xmlns:a16="http://schemas.microsoft.com/office/drawing/2014/main" id="{5B313154-EAF0-9277-B8BA-CB77CF2F1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775854"/>
            <a:ext cx="7772400" cy="43733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5BEF66-EF79-5759-6607-13ED5C9E4D0A}"/>
              </a:ext>
            </a:extLst>
          </p:cNvPr>
          <p:cNvSpPr txBox="1"/>
          <p:nvPr/>
        </p:nvSpPr>
        <p:spPr>
          <a:xfrm>
            <a:off x="4017818" y="5514109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Dashboard Visualization on Power BI</a:t>
            </a:r>
          </a:p>
        </p:txBody>
      </p:sp>
    </p:spTree>
    <p:extLst>
      <p:ext uri="{BB962C8B-B14F-4D97-AF65-F5344CB8AC3E}">
        <p14:creationId xmlns:p14="http://schemas.microsoft.com/office/powerpoint/2010/main" val="1351751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BF4855-3CC3-BDBF-8AE5-087F049F8D68}"/>
              </a:ext>
            </a:extLst>
          </p:cNvPr>
          <p:cNvSpPr txBox="1"/>
          <p:nvPr/>
        </p:nvSpPr>
        <p:spPr>
          <a:xfrm>
            <a:off x="804672" y="2386744"/>
            <a:ext cx="4486656" cy="1645920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Sales Analysis of 2017 &amp; 2018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0F143B-3981-4FC2-BB15-0C5867633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 dashboard&#10;&#10;AI-generated content may be incorrect.">
            <a:extLst>
              <a:ext uri="{FF2B5EF4-FFF2-40B4-BE49-F238E27FC236}">
                <a16:creationId xmlns:a16="http://schemas.microsoft.com/office/drawing/2014/main" id="{6CE61327-95CB-F959-E77C-F91359C32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979" y="3255818"/>
            <a:ext cx="6022039" cy="3602182"/>
          </a:xfrm>
          <a:prstGeom prst="rect">
            <a:avLst/>
          </a:prstGeom>
        </p:spPr>
      </p:pic>
      <p:pic>
        <p:nvPicPr>
          <p:cNvPr id="4" name="Picture 3" descr="A screenshot of a computer dashboard&#10;&#10;AI-generated content may be incorrect.">
            <a:extLst>
              <a:ext uri="{FF2B5EF4-FFF2-40B4-BE49-F238E27FC236}">
                <a16:creationId xmlns:a16="http://schemas.microsoft.com/office/drawing/2014/main" id="{058B96DA-2792-39ED-895E-4147FB308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2"/>
            <a:ext cx="6022039" cy="32097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AA276-DE27-8BE5-D15A-90B0D238A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kern="1200" spc="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 kern="1200" spc="0" baseline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4394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62EB1-2888-66D1-7021-16965793ED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86F69-A710-7EF8-92D3-2F7BD4FEA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2658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3D06-D0D9-499C-1CED-64127F5AA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4D90E-C769-9B8B-C819-5902AFAD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Content Placeholder 6" descr="A person with short dark hair&#10;&#10;AI-generated content may be incorrect.">
            <a:extLst>
              <a:ext uri="{FF2B5EF4-FFF2-40B4-BE49-F238E27FC236}">
                <a16:creationId xmlns:a16="http://schemas.microsoft.com/office/drawing/2014/main" id="{AD5101F1-5E7B-1B7D-6640-F7CB1A5C8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599" y="2721737"/>
            <a:ext cx="1919097" cy="19058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4F479D-4865-40E5-0747-F2EBD4AA2C63}"/>
              </a:ext>
            </a:extLst>
          </p:cNvPr>
          <p:cNvSpPr txBox="1"/>
          <p:nvPr/>
        </p:nvSpPr>
        <p:spPr>
          <a:xfrm>
            <a:off x="2231136" y="4844979"/>
            <a:ext cx="2009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Nischal</a:t>
            </a:r>
            <a:r>
              <a:rPr lang="en-US" dirty="0"/>
              <a:t> Subedi</a:t>
            </a:r>
          </a:p>
          <a:p>
            <a:r>
              <a:rPr lang="en-US" dirty="0"/>
              <a:t>Team Leader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5E50E1-7303-D817-F521-FA7A0740AB2C}"/>
              </a:ext>
            </a:extLst>
          </p:cNvPr>
          <p:cNvSpPr txBox="1"/>
          <p:nvPr/>
        </p:nvSpPr>
        <p:spPr>
          <a:xfrm>
            <a:off x="5181599" y="4844980"/>
            <a:ext cx="2009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Ronik</a:t>
            </a:r>
            <a:r>
              <a:rPr lang="en-US" dirty="0"/>
              <a:t> Karki</a:t>
            </a:r>
          </a:p>
          <a:p>
            <a:r>
              <a:rPr lang="en-US" dirty="0"/>
              <a:t>Visualization &amp; Storytelling lead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2C1AB-88D8-7E86-B26A-374B8351C546}"/>
              </a:ext>
            </a:extLst>
          </p:cNvPr>
          <p:cNvSpPr txBox="1"/>
          <p:nvPr/>
        </p:nvSpPr>
        <p:spPr>
          <a:xfrm>
            <a:off x="7811868" y="4844980"/>
            <a:ext cx="2009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Abhigya</a:t>
            </a:r>
            <a:r>
              <a:rPr lang="en-US" dirty="0"/>
              <a:t> Malla</a:t>
            </a:r>
          </a:p>
          <a:p>
            <a:r>
              <a:rPr lang="en-US" dirty="0"/>
              <a:t>Data Engineer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A1B81-217A-A590-A268-74A9D2719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868" y="2721737"/>
            <a:ext cx="2148996" cy="19058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F3FCE1-B71F-DE91-22E8-C90FCE9AE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136" y="2721737"/>
            <a:ext cx="2314802" cy="190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00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F9567-A37B-9227-77DE-712CC9AF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Business scenario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73614-3578-552C-1EB1-493116751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Financial Losses from underperforming stores or products </a:t>
            </a:r>
          </a:p>
          <a:p>
            <a:r>
              <a:rPr lang="en-US">
                <a:solidFill>
                  <a:schemeClr val="bg1"/>
                </a:solidFill>
              </a:rPr>
              <a:t>Resources Wastage due to poor management</a:t>
            </a:r>
          </a:p>
          <a:p>
            <a:r>
              <a:rPr lang="en-US">
                <a:solidFill>
                  <a:schemeClr val="bg1"/>
                </a:solidFill>
              </a:rPr>
              <a:t>Reduced Productivity from delayed decision making </a:t>
            </a:r>
          </a:p>
          <a:p>
            <a:r>
              <a:rPr lang="en-US">
                <a:solidFill>
                  <a:schemeClr val="bg1"/>
                </a:solidFill>
              </a:rPr>
              <a:t>Lack of real-time insights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Picture 9" descr="A person watering a plant with coins&#10;&#10;AI-generated content may be incorrect.">
            <a:extLst>
              <a:ext uri="{FF2B5EF4-FFF2-40B4-BE49-F238E27FC236}">
                <a16:creationId xmlns:a16="http://schemas.microsoft.com/office/drawing/2014/main" id="{A9272DAF-BEA3-2641-6855-22303D8AB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329617"/>
            <a:ext cx="6250769" cy="339104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D86DA-E8AA-8F5A-869F-7C859382B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49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367E9-44A9-DA70-A08D-9A2EDA5B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Solution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97308-25B1-59E5-9398-18978A8BF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2403513"/>
          </a:xfrm>
        </p:spPr>
        <p:txBody>
          <a:bodyPr>
            <a:normAutofit/>
          </a:bodyPr>
          <a:lstStyle/>
          <a:p>
            <a:r>
              <a:rPr lang="en-US" dirty="0"/>
              <a:t>Cloud-based data engineering pipeline for real-time operational insights</a:t>
            </a:r>
          </a:p>
          <a:p>
            <a:r>
              <a:rPr lang="en-US" dirty="0"/>
              <a:t>Diagnoses inefficiencies, predicts underperformance, and informs decisions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8F273-F595-FA11-B3B5-AA5D7E3B7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FEE017-B0E4-0DBB-69A5-239CB88965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9" t="1525" b="1"/>
          <a:stretch/>
        </p:blipFill>
        <p:spPr>
          <a:xfrm>
            <a:off x="4566362" y="1027012"/>
            <a:ext cx="6609549" cy="471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77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A3031-9EB1-AF55-5B44-85201799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400" dirty="0"/>
              <a:t>Architecture diagram</a:t>
            </a:r>
          </a:p>
        </p:txBody>
      </p:sp>
      <p:pic>
        <p:nvPicPr>
          <p:cNvPr id="7" name="Content Placeholder 6" descr="A diagram of a data processing process&#10;&#10;AI-generated content may be incorrect.">
            <a:extLst>
              <a:ext uri="{FF2B5EF4-FFF2-40B4-BE49-F238E27FC236}">
                <a16:creationId xmlns:a16="http://schemas.microsoft.com/office/drawing/2014/main" id="{F9A23FEC-19E8-7F40-E109-269900EFD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58417" y="338365"/>
            <a:ext cx="6329462" cy="61812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53836-C131-0BDC-BB59-8A6C9A1DB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70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18E97-146A-DCF6-4520-CBBA396F3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E4337-1C99-1F33-8818-4C9A32E51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Importance of Scalable design</a:t>
            </a:r>
          </a:p>
          <a:p>
            <a:r>
              <a:rPr lang="en-US" dirty="0"/>
              <a:t>Data Quality matters.</a:t>
            </a:r>
          </a:p>
          <a:p>
            <a:r>
              <a:rPr lang="en-US" dirty="0"/>
              <a:t>Visualizing Insights Effectively</a:t>
            </a:r>
          </a:p>
          <a:p>
            <a:r>
              <a:rPr lang="en-US" dirty="0"/>
              <a:t>Advantages of Cloud Based Services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F083D-855B-1F50-184C-3B076E3B1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28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C3E1C3D-633C-4756-B09B-9AD08071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668" y="640080"/>
            <a:ext cx="10915252" cy="5263134"/>
          </a:xfrm>
          <a:prstGeom prst="rect">
            <a:avLst/>
          </a:prstGeom>
          <a:noFill/>
          <a:ln w="31750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95DAF8-54BC-4834-A4B1-7DD2F7AFE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520" y="802767"/>
            <a:ext cx="10585166" cy="4937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810E2-BBBA-78D1-891D-BF09A484C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624" y="1122807"/>
            <a:ext cx="9954443" cy="4297680"/>
          </a:xfrm>
          <a:noFill/>
          <a:ln>
            <a:noFill/>
          </a:ln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D6CAB-FF4B-CB26-35A0-141A4B5A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91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14D10-C2AB-3B5B-3261-0EA3A796D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260D24-7A4D-7823-017A-185824BC9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814" y="932526"/>
            <a:ext cx="5282051" cy="37789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E60FCA-87AF-FB17-6EF5-038A3C5D6BE3}"/>
              </a:ext>
            </a:extLst>
          </p:cNvPr>
          <p:cNvSpPr txBox="1"/>
          <p:nvPr/>
        </p:nvSpPr>
        <p:spPr>
          <a:xfrm>
            <a:off x="8228451" y="5203858"/>
            <a:ext cx="201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CSV file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1EC32D-D148-3708-480F-320C0C1F5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2526"/>
            <a:ext cx="6462793" cy="37789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CBC25F-9B56-BF3C-18D3-0DA83A402714}"/>
              </a:ext>
            </a:extLst>
          </p:cNvPr>
          <p:cNvSpPr txBox="1"/>
          <p:nvPr/>
        </p:nvSpPr>
        <p:spPr>
          <a:xfrm>
            <a:off x="1604075" y="5203858"/>
            <a:ext cx="201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S3 Bucket Creation</a:t>
            </a:r>
          </a:p>
        </p:txBody>
      </p:sp>
    </p:spTree>
    <p:extLst>
      <p:ext uri="{BB962C8B-B14F-4D97-AF65-F5344CB8AC3E}">
        <p14:creationId xmlns:p14="http://schemas.microsoft.com/office/powerpoint/2010/main" val="1593630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F4AC6D-EE9C-9B0B-90CC-DF88A455F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F5C00-7780-BC00-C675-0124BDC32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379" y="1637896"/>
            <a:ext cx="7772400" cy="31816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F95503-4379-DAA4-8D24-7A096AF3C80A}"/>
              </a:ext>
            </a:extLst>
          </p:cNvPr>
          <p:cNvSpPr txBox="1"/>
          <p:nvPr/>
        </p:nvSpPr>
        <p:spPr>
          <a:xfrm>
            <a:off x="4429897" y="5220104"/>
            <a:ext cx="212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Lambda Function</a:t>
            </a:r>
          </a:p>
        </p:txBody>
      </p:sp>
    </p:spTree>
    <p:extLst>
      <p:ext uri="{BB962C8B-B14F-4D97-AF65-F5344CB8AC3E}">
        <p14:creationId xmlns:p14="http://schemas.microsoft.com/office/powerpoint/2010/main" val="303204411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503</TotalTime>
  <Words>171</Words>
  <Application>Microsoft Macintosh PowerPoint</Application>
  <PresentationFormat>Widescreen</PresentationFormat>
  <Paragraphs>72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Arial</vt:lpstr>
      <vt:lpstr>Gill Sans MT</vt:lpstr>
      <vt:lpstr>Parcel</vt:lpstr>
      <vt:lpstr>DSCI 6007-Final Project – Showcase</vt:lpstr>
      <vt:lpstr>Team 10</vt:lpstr>
      <vt:lpstr>Business scenario overview</vt:lpstr>
      <vt:lpstr>Solution overview</vt:lpstr>
      <vt:lpstr>Architecture diagram</vt:lpstr>
      <vt:lpstr>Lesson learned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Karki, Ronik</dc:creator>
  <cp:lastModifiedBy>Karki, Ronik</cp:lastModifiedBy>
  <cp:revision>24</cp:revision>
  <dcterms:created xsi:type="dcterms:W3CDTF">2025-04-22T18:40:36Z</dcterms:created>
  <dcterms:modified xsi:type="dcterms:W3CDTF">2025-04-30T03:32:00Z</dcterms:modified>
</cp:coreProperties>
</file>